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Short St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hortStack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7" name="Google Shape;17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can help you with this.</a:t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 rot="5400000">
            <a:off x="4705350" y="2343150"/>
            <a:ext cx="55626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 rot="5400000">
            <a:off x="742950" y="476250"/>
            <a:ext cx="55626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ctrTitle"/>
          </p:nvPr>
        </p:nvSpPr>
        <p:spPr>
          <a:xfrm>
            <a:off x="609600" y="2186400"/>
            <a:ext cx="7772400" cy="7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b="0" i="0" lang="en-US" sz="48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Young Authors’ Contest</a:t>
            </a:r>
            <a:br>
              <a:rPr b="0" i="0" lang="en-US" sz="48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</a:br>
            <a:endParaRPr/>
          </a:p>
        </p:txBody>
      </p:sp>
      <p:sp>
        <p:nvSpPr>
          <p:cNvPr id="98" name="Google Shape;98;p14"/>
          <p:cNvSpPr txBox="1"/>
          <p:nvPr>
            <p:ph idx="1" type="subTitle"/>
          </p:nvPr>
        </p:nvSpPr>
        <p:spPr>
          <a:xfrm>
            <a:off x="1371600" y="3856775"/>
            <a:ext cx="6400800" cy="15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Guidelines for 20</a:t>
            </a: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21</a:t>
            </a:r>
            <a:r>
              <a:rPr b="0" i="0" lang="en-US" sz="3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-20</a:t>
            </a: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22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t/>
            </a:r>
            <a:endParaRPr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t/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85800" y="2934200"/>
            <a:ext cx="7696200" cy="9906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6E11"/>
              </a:buClr>
              <a:buSzPts val="2800"/>
              <a:buFont typeface="Short Stack"/>
              <a:buNone/>
            </a:pPr>
            <a:r>
              <a:rPr b="0" i="0" lang="en-US" sz="2800" u="none" cap="none" strike="noStrike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Sponsored by Howard County </a:t>
            </a:r>
            <a:r>
              <a:rPr lang="en-US" sz="2800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Literacy Association</a:t>
            </a:r>
            <a:br>
              <a:rPr b="0" i="0" lang="en-US" sz="44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type="title"/>
          </p:nvPr>
        </p:nvSpPr>
        <p:spPr>
          <a:xfrm>
            <a:off x="685800" y="5334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b="0" i="0" lang="en-US" sz="48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How can I win?</a:t>
            </a:r>
            <a:endParaRPr/>
          </a:p>
        </p:txBody>
      </p:sp>
      <p:sp>
        <p:nvSpPr>
          <p:cNvPr id="161" name="Google Shape;161;p23"/>
          <p:cNvSpPr txBox="1"/>
          <p:nvPr>
            <p:ph idx="1" type="body"/>
          </p:nvPr>
        </p:nvSpPr>
        <p:spPr>
          <a:xfrm>
            <a:off x="685800" y="2133600"/>
            <a:ext cx="8209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 story that reflects your creativity and uses appropriate language and story structure OR…</a:t>
            </a:r>
            <a:endParaRPr sz="3000"/>
          </a:p>
          <a:p>
            <a:pPr indent="-3302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 poem that is compact, creative, and has appropriate use of language and imagery.</a:t>
            </a:r>
            <a:endParaRPr sz="3000"/>
          </a:p>
          <a:p>
            <a:pPr indent="-3302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YES, you can submit a </a:t>
            </a:r>
            <a:r>
              <a:rPr b="0" i="0" lang="en-US" sz="3000" u="sng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story AND a poem.</a:t>
            </a:r>
            <a:endParaRPr sz="3000"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685800" y="5334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b="0" i="0" lang="en-US" sz="48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What will I win?</a:t>
            </a:r>
            <a:endParaRPr/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685800" y="2133600"/>
            <a:ext cx="8100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hort Stack"/>
              <a:buChar char="•"/>
            </a:pPr>
            <a:r>
              <a:rPr lang="en-US" sz="2900">
                <a:latin typeface="Short Stack"/>
                <a:ea typeface="Short Stack"/>
                <a:cs typeface="Short Stack"/>
                <a:sym typeface="Short Stack"/>
              </a:rPr>
              <a:t>School winners </a:t>
            </a:r>
            <a:r>
              <a:rPr b="0" i="0" lang="en-US" sz="29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will receive a certificate and have your name announced for submitting an entry.</a:t>
            </a:r>
            <a:endParaRPr sz="2900"/>
          </a:p>
          <a:p>
            <a:pPr indent="-32385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hort Stack"/>
              <a:buChar char="•"/>
            </a:pPr>
            <a:r>
              <a:rPr lang="en-US" sz="2900">
                <a:latin typeface="Short Stack"/>
                <a:ea typeface="Short Stack"/>
                <a:cs typeface="Short Stack"/>
                <a:sym typeface="Short Stack"/>
              </a:rPr>
              <a:t>County winners will </a:t>
            </a:r>
            <a:r>
              <a:rPr lang="en-US" sz="2900">
                <a:latin typeface="Short Stack"/>
                <a:ea typeface="Short Stack"/>
                <a:cs typeface="Short Stack"/>
                <a:sym typeface="Short Stack"/>
              </a:rPr>
              <a:t>receive</a:t>
            </a:r>
            <a:r>
              <a:rPr lang="en-US" sz="2900">
                <a:latin typeface="Short Stack"/>
                <a:ea typeface="Short Stack"/>
                <a:cs typeface="Short Stack"/>
                <a:sym typeface="Short Stack"/>
              </a:rPr>
              <a:t> a pin and a medal or trophy.</a:t>
            </a:r>
            <a:endParaRPr sz="2900">
              <a:latin typeface="Short Stack"/>
              <a:ea typeface="Short Stack"/>
              <a:cs typeface="Short Stack"/>
              <a:sym typeface="Short Stack"/>
            </a:endParaRPr>
          </a:p>
          <a:p>
            <a:pPr indent="-32385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hort Stack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win the respect of your teachers and peers for showcasing your talents!</a:t>
            </a:r>
            <a:endParaRPr sz="2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685800" y="5334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b="0" i="0" lang="en-US" sz="48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What are you waiting for?</a:t>
            </a:r>
            <a:endParaRPr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685800" y="2362200"/>
            <a:ext cx="77724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Show your parents the Contest Guidelines.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and type up your original poem/or short story.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Have a peer or an adult edit your work.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Fill out the cover sheet</a:t>
            </a: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 with the title matching your entry exactly.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TURN IT IN BY </a:t>
            </a: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January 17!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type="ctrTitle"/>
          </p:nvPr>
        </p:nvSpPr>
        <p:spPr>
          <a:xfrm>
            <a:off x="685800" y="1524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Best of Luck to all!</a:t>
            </a:r>
            <a:endParaRPr/>
          </a:p>
        </p:txBody>
      </p:sp>
      <p:sp>
        <p:nvSpPr>
          <p:cNvPr id="181" name="Google Shape;181;p26"/>
          <p:cNvSpPr txBox="1"/>
          <p:nvPr>
            <p:ph idx="1" type="subTitle"/>
          </p:nvPr>
        </p:nvSpPr>
        <p:spPr>
          <a:xfrm>
            <a:off x="841975" y="2743200"/>
            <a:ext cx="75234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Happy writing! May your pencil unlock your unique voice for the world to hear!</a:t>
            </a:r>
            <a:endParaRPr b="0" i="0" sz="30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t/>
            </a:r>
            <a:endParaRPr sz="6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t/>
            </a:r>
            <a:endParaRPr sz="6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46E11"/>
              </a:buClr>
              <a:buSzPts val="3200"/>
              <a:buFont typeface="Short Stack"/>
              <a:buNone/>
            </a:pPr>
            <a:r>
              <a:rPr b="0" i="0" lang="en-US" sz="3000" u="none" cap="none" strike="noStrike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From your friends at the Howard County </a:t>
            </a:r>
            <a:r>
              <a:rPr lang="en-US" sz="3000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Literacy Association</a:t>
            </a:r>
            <a:endParaRPr sz="3000"/>
          </a:p>
        </p:txBody>
      </p:sp>
      <p:sp>
        <p:nvSpPr>
          <p:cNvPr id="182" name="Google Shape;182;p26"/>
          <p:cNvSpPr txBox="1"/>
          <p:nvPr/>
        </p:nvSpPr>
        <p:spPr>
          <a:xfrm>
            <a:off x="6858000" y="22098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5791200" y="35052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b="0" i="0" lang="en-US" sz="48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Who is this contest for?</a:t>
            </a:r>
            <a:endParaRPr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hort Stack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Maryland students in grades </a:t>
            </a:r>
            <a:r>
              <a:rPr lang="en-US" sz="4000">
                <a:latin typeface="Short Stack"/>
                <a:ea typeface="Short Stack"/>
                <a:cs typeface="Short Stack"/>
                <a:sym typeface="Short Stack"/>
              </a:rPr>
              <a:t>1</a:t>
            </a:r>
            <a:r>
              <a:rPr b="0" i="0" lang="en-US" sz="4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through </a:t>
            </a:r>
            <a:r>
              <a:rPr lang="en-US" sz="4000">
                <a:latin typeface="Short Stack"/>
                <a:ea typeface="Short Stack"/>
                <a:cs typeface="Short Stack"/>
                <a:sym typeface="Short Stack"/>
              </a:rPr>
              <a:t>12</a:t>
            </a:r>
            <a:r>
              <a:rPr b="0" i="0" lang="en-US" sz="4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hort Stack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Authors of short stories or poems.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hort Stack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Students who want to showcase their writing!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How does the contest work?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an original short story or poem.</a:t>
            </a:r>
            <a:endParaRPr sz="3000"/>
          </a:p>
          <a:p>
            <a:pPr indent="-3048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T</a:t>
            </a: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ype it in </a:t>
            </a:r>
            <a:r>
              <a:rPr b="0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Roman</a:t>
            </a: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12 point font. Be sure to save 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it as a</a:t>
            </a: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WORD file.</a:t>
            </a:r>
            <a:endParaRPr sz="3000"/>
          </a:p>
          <a:p>
            <a:pPr indent="-3048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Fill out the cover sheet form. </a:t>
            </a:r>
            <a:endParaRPr sz="3000"/>
          </a:p>
          <a:p>
            <a:pPr indent="-3048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Turn it in by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 January 17th.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What can I enter?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Short Stack"/>
              <a:buChar char="•"/>
            </a:pPr>
            <a:r>
              <a:rPr b="0" i="0" lang="en-US" sz="2600" u="none" cap="none" strike="noStrike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An original short story </a:t>
            </a:r>
            <a:r>
              <a:rPr lang="en-US" sz="26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with 100-400 words (Grades 1-2) and 300-800 words (Grades 3-5)</a:t>
            </a:r>
            <a:endParaRPr sz="2600">
              <a:solidFill>
                <a:srgbClr val="000000"/>
              </a:solidFill>
            </a:endParaRPr>
          </a:p>
          <a:p>
            <a:pPr indent="-2794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Short Stack"/>
              <a:buChar char="•"/>
            </a:pPr>
            <a:r>
              <a:rPr b="0" i="0" lang="en-US" sz="2600" u="none" cap="none" strike="noStrike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 single poem, which may be any style or length, with 25-150 words.</a:t>
            </a:r>
            <a:endParaRPr b="0" i="0" sz="2600" u="none" cap="none" strike="noStrike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279400" lvl="0" marL="342900" rtl="0" algn="l"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Short Stack"/>
              <a:buChar char="•"/>
            </a:pPr>
            <a:r>
              <a:rPr lang="en-US" sz="26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Students may enter a previously unsubmitted short story and/or poem written within the previous or current school year. </a:t>
            </a:r>
            <a:endParaRPr sz="26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Who can help me?</a:t>
            </a:r>
            <a:endParaRPr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must be the author! </a:t>
            </a:r>
            <a:endParaRPr sz="3000"/>
          </a:p>
          <a:p>
            <a:pPr indent="-3048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can’t re-submit a story from last year.</a:t>
            </a:r>
            <a:endParaRPr sz="3000"/>
          </a:p>
          <a:p>
            <a:pPr indent="-3048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Adults may help you </a:t>
            </a:r>
            <a:r>
              <a:rPr b="0" i="0" lang="en-US" sz="3000" u="none" cap="none" strike="noStrike">
                <a:solidFill>
                  <a:srgbClr val="CC0000"/>
                </a:solidFill>
                <a:latin typeface="Short Stack"/>
                <a:ea typeface="Short Stack"/>
                <a:cs typeface="Short Stack"/>
                <a:sym typeface="Short Stack"/>
              </a:rPr>
              <a:t>edit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b="0" i="0" sz="30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048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The ideas must be your own, so students must do their own revising.</a:t>
            </a:r>
            <a:endParaRPr sz="3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048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can’t submit an entry with a friend.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Other Rules?</a:t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No graphics</a:t>
            </a: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on your submission.</a:t>
            </a:r>
            <a:endParaRPr sz="3000"/>
          </a:p>
          <a:p>
            <a:pPr indent="-3302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Poems or short stories of a violent nature will be deemed inappropriate and will not be judged!</a:t>
            </a:r>
            <a:endParaRPr sz="3000"/>
          </a:p>
          <a:p>
            <a:pPr indent="-3302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Don’t type your name on your work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. Y</a:t>
            </a:r>
            <a:r>
              <a:rPr b="0" i="0" lang="en-US" sz="30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our name and other information goes on the cover sheet only.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829500" y="236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Digital Rules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685800" y="2173500"/>
            <a:ext cx="8048700" cy="44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Save your entry as a WORD document.</a:t>
            </a:r>
            <a:endParaRPr sz="2700"/>
          </a:p>
          <a:p>
            <a:pPr indent="-3175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Winners will be asked to submit the WORD document of the story or poem.</a:t>
            </a:r>
            <a:endParaRPr sz="2700"/>
          </a:p>
          <a:p>
            <a:pPr indent="-3175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Please save an electronic copy of your cover sheet.</a:t>
            </a:r>
            <a:endParaRPr sz="2700"/>
          </a:p>
          <a:p>
            <a:pPr indent="-3175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Winners </a:t>
            </a:r>
            <a:r>
              <a:rPr lang="en-US" sz="2700">
                <a:latin typeface="Short Stack"/>
                <a:ea typeface="Short Stack"/>
                <a:cs typeface="Short Stack"/>
                <a:sym typeface="Short Stack"/>
              </a:rPr>
              <a:t>need </a:t>
            </a:r>
            <a:r>
              <a:rPr b="0" i="0" lang="en-US" sz="27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to submit an electronic version of the cover sheet to their teacher.</a:t>
            </a:r>
            <a:endParaRPr sz="2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How will I know if I win?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685800" y="1981200"/>
            <a:ext cx="7772400" cy="44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Teachers will judge each grade’s entries and the school winners will be announced.</a:t>
            </a:r>
            <a:endParaRPr sz="2600"/>
          </a:p>
          <a:p>
            <a:pPr indent="-3302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One</a:t>
            </a:r>
            <a:r>
              <a:rPr b="0" i="0" lang="en-US" sz="26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poem and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one</a:t>
            </a:r>
            <a:r>
              <a:rPr b="0" i="0" lang="en-US" sz="26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short story will be selected from each grade to compete at the Howard County level competition in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February 2022.</a:t>
            </a:r>
            <a:endParaRPr sz="2600"/>
          </a:p>
          <a:p>
            <a:pPr indent="-3302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March</a:t>
            </a:r>
            <a:r>
              <a:rPr b="0" i="0" lang="en-US" sz="26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, Howard County winners from each grade will be announced by Howard County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Literacy Association.</a:t>
            </a:r>
            <a:endParaRPr sz="2600"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Special Events for Winners</a:t>
            </a:r>
            <a:endParaRPr/>
          </a:p>
        </p:txBody>
      </p:sp>
      <p:sp>
        <p:nvSpPr>
          <p:cNvPr id="154" name="Google Shape;154;p22"/>
          <p:cNvSpPr txBox="1"/>
          <p:nvPr>
            <p:ph idx="1" type="body"/>
          </p:nvPr>
        </p:nvSpPr>
        <p:spPr>
          <a:xfrm>
            <a:off x="914400" y="2209800"/>
            <a:ext cx="746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County-level w</a:t>
            </a: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inners will be invited to read their pieces</a:t>
            </a: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Winners, their parents, and their teachers will be invited to attend an Awards Celebration in Howard County.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